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89" r:id="rId4"/>
    <p:sldId id="260" r:id="rId5"/>
    <p:sldId id="262" r:id="rId6"/>
    <p:sldId id="263" r:id="rId7"/>
    <p:sldId id="265" r:id="rId8"/>
    <p:sldId id="290" r:id="rId9"/>
    <p:sldId id="291" r:id="rId10"/>
    <p:sldId id="292" r:id="rId11"/>
    <p:sldId id="293" r:id="rId12"/>
    <p:sldId id="294" r:id="rId13"/>
    <p:sldId id="295" r:id="rId14"/>
    <p:sldId id="305" r:id="rId15"/>
    <p:sldId id="296" r:id="rId16"/>
    <p:sldId id="297" r:id="rId17"/>
    <p:sldId id="298" r:id="rId18"/>
    <p:sldId id="299" r:id="rId19"/>
    <p:sldId id="300" r:id="rId20"/>
    <p:sldId id="301" r:id="rId21"/>
    <p:sldId id="302" r:id="rId22"/>
    <p:sldId id="303"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6FE384CE-6B2F-4CF6-96C0-290498E1479E}" type="datetimeFigureOut">
              <a:rPr lang="en-IN" smtClean="0"/>
              <a:t>31-08-2023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7636874-B6C9-4871-8118-11BE64A03C2D}" type="slidenum">
              <a:rPr lang="en-IN" smtClean="0"/>
              <a:t>‹#›</a:t>
            </a:fld>
            <a:endParaRPr lang="en-IN"/>
          </a:p>
        </p:txBody>
      </p:sp>
    </p:spTree>
    <p:extLst>
      <p:ext uri="{BB962C8B-B14F-4D97-AF65-F5344CB8AC3E}">
        <p14:creationId xmlns:p14="http://schemas.microsoft.com/office/powerpoint/2010/main" val="2731628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6FE384CE-6B2F-4CF6-96C0-290498E1479E}" type="datetimeFigureOut">
              <a:rPr lang="en-IN" smtClean="0"/>
              <a:t>31-08-2023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7636874-B6C9-4871-8118-11BE64A03C2D}" type="slidenum">
              <a:rPr lang="en-IN" smtClean="0"/>
              <a:t>‹#›</a:t>
            </a:fld>
            <a:endParaRPr lang="en-IN"/>
          </a:p>
        </p:txBody>
      </p:sp>
    </p:spTree>
    <p:extLst>
      <p:ext uri="{BB962C8B-B14F-4D97-AF65-F5344CB8AC3E}">
        <p14:creationId xmlns:p14="http://schemas.microsoft.com/office/powerpoint/2010/main" val="45995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6FE384CE-6B2F-4CF6-96C0-290498E1479E}" type="datetimeFigureOut">
              <a:rPr lang="en-IN" smtClean="0"/>
              <a:t>31-08-2023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7636874-B6C9-4871-8118-11BE64A03C2D}" type="slidenum">
              <a:rPr lang="en-IN" smtClean="0"/>
              <a:t>‹#›</a:t>
            </a:fld>
            <a:endParaRPr lang="en-IN"/>
          </a:p>
        </p:txBody>
      </p:sp>
    </p:spTree>
    <p:extLst>
      <p:ext uri="{BB962C8B-B14F-4D97-AF65-F5344CB8AC3E}">
        <p14:creationId xmlns:p14="http://schemas.microsoft.com/office/powerpoint/2010/main" val="464210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6FE384CE-6B2F-4CF6-96C0-290498E1479E}" type="datetimeFigureOut">
              <a:rPr lang="en-IN" smtClean="0"/>
              <a:t>31-08-2023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7636874-B6C9-4871-8118-11BE64A03C2D}" type="slidenum">
              <a:rPr lang="en-IN" smtClean="0"/>
              <a:t>‹#›</a:t>
            </a:fld>
            <a:endParaRPr lang="en-IN"/>
          </a:p>
        </p:txBody>
      </p:sp>
    </p:spTree>
    <p:extLst>
      <p:ext uri="{BB962C8B-B14F-4D97-AF65-F5344CB8AC3E}">
        <p14:creationId xmlns:p14="http://schemas.microsoft.com/office/powerpoint/2010/main" val="1600527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FE384CE-6B2F-4CF6-96C0-290498E1479E}" type="datetimeFigureOut">
              <a:rPr lang="en-IN" smtClean="0"/>
              <a:t>31-08-2023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7636874-B6C9-4871-8118-11BE64A03C2D}" type="slidenum">
              <a:rPr lang="en-IN" smtClean="0"/>
              <a:t>‹#›</a:t>
            </a:fld>
            <a:endParaRPr lang="en-IN"/>
          </a:p>
        </p:txBody>
      </p:sp>
    </p:spTree>
    <p:extLst>
      <p:ext uri="{BB962C8B-B14F-4D97-AF65-F5344CB8AC3E}">
        <p14:creationId xmlns:p14="http://schemas.microsoft.com/office/powerpoint/2010/main" val="3098123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6FE384CE-6B2F-4CF6-96C0-290498E1479E}" type="datetimeFigureOut">
              <a:rPr lang="en-IN" smtClean="0"/>
              <a:t>31-08-2023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7636874-B6C9-4871-8118-11BE64A03C2D}" type="slidenum">
              <a:rPr lang="en-IN" smtClean="0"/>
              <a:t>‹#›</a:t>
            </a:fld>
            <a:endParaRPr lang="en-IN"/>
          </a:p>
        </p:txBody>
      </p:sp>
    </p:spTree>
    <p:extLst>
      <p:ext uri="{BB962C8B-B14F-4D97-AF65-F5344CB8AC3E}">
        <p14:creationId xmlns:p14="http://schemas.microsoft.com/office/powerpoint/2010/main" val="248482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6FE384CE-6B2F-4CF6-96C0-290498E1479E}" type="datetimeFigureOut">
              <a:rPr lang="en-IN" smtClean="0"/>
              <a:t>31-08-2023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7636874-B6C9-4871-8118-11BE64A03C2D}" type="slidenum">
              <a:rPr lang="en-IN" smtClean="0"/>
              <a:t>‹#›</a:t>
            </a:fld>
            <a:endParaRPr lang="en-IN"/>
          </a:p>
        </p:txBody>
      </p:sp>
    </p:spTree>
    <p:extLst>
      <p:ext uri="{BB962C8B-B14F-4D97-AF65-F5344CB8AC3E}">
        <p14:creationId xmlns:p14="http://schemas.microsoft.com/office/powerpoint/2010/main" val="1516407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6FE384CE-6B2F-4CF6-96C0-290498E1479E}" type="datetimeFigureOut">
              <a:rPr lang="en-IN" smtClean="0"/>
              <a:t>31-08-2023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7636874-B6C9-4871-8118-11BE64A03C2D}" type="slidenum">
              <a:rPr lang="en-IN" smtClean="0"/>
              <a:t>‹#›</a:t>
            </a:fld>
            <a:endParaRPr lang="en-IN"/>
          </a:p>
        </p:txBody>
      </p:sp>
    </p:spTree>
    <p:extLst>
      <p:ext uri="{BB962C8B-B14F-4D97-AF65-F5344CB8AC3E}">
        <p14:creationId xmlns:p14="http://schemas.microsoft.com/office/powerpoint/2010/main" val="2623005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384CE-6B2F-4CF6-96C0-290498E1479E}" type="datetimeFigureOut">
              <a:rPr lang="en-IN" smtClean="0"/>
              <a:t>31-08-2023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7636874-B6C9-4871-8118-11BE64A03C2D}" type="slidenum">
              <a:rPr lang="en-IN" smtClean="0"/>
              <a:t>‹#›</a:t>
            </a:fld>
            <a:endParaRPr lang="en-IN"/>
          </a:p>
        </p:txBody>
      </p:sp>
    </p:spTree>
    <p:extLst>
      <p:ext uri="{BB962C8B-B14F-4D97-AF65-F5344CB8AC3E}">
        <p14:creationId xmlns:p14="http://schemas.microsoft.com/office/powerpoint/2010/main" val="371708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E384CE-6B2F-4CF6-96C0-290498E1479E}" type="datetimeFigureOut">
              <a:rPr lang="en-IN" smtClean="0"/>
              <a:t>31-08-2023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7636874-B6C9-4871-8118-11BE64A03C2D}" type="slidenum">
              <a:rPr lang="en-IN" smtClean="0"/>
              <a:t>‹#›</a:t>
            </a:fld>
            <a:endParaRPr lang="en-IN"/>
          </a:p>
        </p:txBody>
      </p:sp>
    </p:spTree>
    <p:extLst>
      <p:ext uri="{BB962C8B-B14F-4D97-AF65-F5344CB8AC3E}">
        <p14:creationId xmlns:p14="http://schemas.microsoft.com/office/powerpoint/2010/main" val="873759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FE384CE-6B2F-4CF6-96C0-290498E1479E}" type="datetimeFigureOut">
              <a:rPr lang="en-IN" smtClean="0"/>
              <a:t>31-08-2023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7636874-B6C9-4871-8118-11BE64A03C2D}" type="slidenum">
              <a:rPr lang="en-IN" smtClean="0"/>
              <a:t>‹#›</a:t>
            </a:fld>
            <a:endParaRPr lang="en-IN"/>
          </a:p>
        </p:txBody>
      </p:sp>
    </p:spTree>
    <p:extLst>
      <p:ext uri="{BB962C8B-B14F-4D97-AF65-F5344CB8AC3E}">
        <p14:creationId xmlns:p14="http://schemas.microsoft.com/office/powerpoint/2010/main" val="3287540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E384CE-6B2F-4CF6-96C0-290498E1479E}" type="datetimeFigureOut">
              <a:rPr lang="en-IN" smtClean="0"/>
              <a:t>31-08-2023</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36874-B6C9-4871-8118-11BE64A03C2D}" type="slidenum">
              <a:rPr lang="en-IN" smtClean="0"/>
              <a:t>‹#›</a:t>
            </a:fld>
            <a:endParaRPr lang="en-IN"/>
          </a:p>
        </p:txBody>
      </p:sp>
    </p:spTree>
    <p:extLst>
      <p:ext uri="{BB962C8B-B14F-4D97-AF65-F5344CB8AC3E}">
        <p14:creationId xmlns:p14="http://schemas.microsoft.com/office/powerpoint/2010/main" val="1225274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6755"/>
            <a:ext cx="9144000" cy="1410788"/>
          </a:xfrm>
        </p:spPr>
        <p:txBody>
          <a:bodyPr>
            <a:normAutofit/>
          </a:bodyPr>
          <a:lstStyle/>
          <a:p>
            <a:r>
              <a:rPr lang="hi-IN" dirty="0" smtClean="0">
                <a:solidFill>
                  <a:schemeClr val="accent1"/>
                </a:solidFill>
              </a:rPr>
              <a:t>समाजशास्त्र: एक परिचय</a:t>
            </a:r>
            <a:endParaRPr lang="en-IN" dirty="0">
              <a:solidFill>
                <a:schemeClr val="accent1"/>
              </a:solidFill>
            </a:endParaRPr>
          </a:p>
        </p:txBody>
      </p:sp>
      <p:sp>
        <p:nvSpPr>
          <p:cNvPr id="3" name="Subtitle 2"/>
          <p:cNvSpPr>
            <a:spLocks noGrp="1"/>
          </p:cNvSpPr>
          <p:nvPr>
            <p:ph type="subTitle" idx="1"/>
          </p:nvPr>
        </p:nvSpPr>
        <p:spPr>
          <a:xfrm>
            <a:off x="1524000" y="1867989"/>
            <a:ext cx="9144000" cy="4794068"/>
          </a:xfrm>
        </p:spPr>
        <p:txBody>
          <a:bodyPr>
            <a:normAutofit fontScale="92500"/>
          </a:bodyPr>
          <a:lstStyle/>
          <a:p>
            <a:r>
              <a:rPr lang="en-IN" sz="7200" b="1" dirty="0" smtClean="0">
                <a:solidFill>
                  <a:srgbClr val="FF0000"/>
                </a:solidFill>
                <a:latin typeface="Agency FB" panose="020B0503020202020204" pitchFamily="34" charset="0"/>
              </a:rPr>
              <a:t>INTRODUCTION TO SOCIOLOGY</a:t>
            </a:r>
            <a:endParaRPr lang="hi-IN" sz="7200" b="1" dirty="0">
              <a:solidFill>
                <a:srgbClr val="FF0000"/>
              </a:solidFill>
              <a:latin typeface="Agency FB" panose="020B0503020202020204" pitchFamily="34" charset="0"/>
            </a:endParaRPr>
          </a:p>
          <a:p>
            <a:r>
              <a:rPr lang="en-IN" sz="7200" b="1" dirty="0" smtClean="0">
                <a:solidFill>
                  <a:srgbClr val="FF0000"/>
                </a:solidFill>
                <a:latin typeface="Agency FB" panose="020B0503020202020204" pitchFamily="34" charset="0"/>
              </a:rPr>
              <a:t>INDUCTION PROGRAM </a:t>
            </a:r>
          </a:p>
          <a:p>
            <a:r>
              <a:rPr lang="en-IN" sz="7200" b="1" dirty="0" smtClean="0">
                <a:solidFill>
                  <a:srgbClr val="FF0000"/>
                </a:solidFill>
                <a:latin typeface="Agency FB" panose="020B0503020202020204" pitchFamily="34" charset="0"/>
              </a:rPr>
              <a:t>B.A.I,</a:t>
            </a:r>
          </a:p>
          <a:p>
            <a:r>
              <a:rPr lang="en-IN" sz="7200" b="1" dirty="0" smtClean="0">
                <a:solidFill>
                  <a:srgbClr val="FF0000"/>
                </a:solidFill>
                <a:latin typeface="Agency FB" panose="020B0503020202020204" pitchFamily="34" charset="0"/>
              </a:rPr>
              <a:t> DATE 01/09/2023</a:t>
            </a:r>
            <a:endParaRPr lang="hi-IN" sz="7200" b="1" dirty="0" smtClean="0">
              <a:latin typeface="Agency FB" panose="020B0503020202020204" pitchFamily="34" charset="0"/>
            </a:endParaRPr>
          </a:p>
          <a:p>
            <a:pPr algn="l"/>
            <a:endParaRPr lang="en-IN" sz="7200" b="1" dirty="0"/>
          </a:p>
        </p:txBody>
      </p:sp>
    </p:spTree>
    <p:extLst>
      <p:ext uri="{BB962C8B-B14F-4D97-AF65-F5344CB8AC3E}">
        <p14:creationId xmlns:p14="http://schemas.microsoft.com/office/powerpoint/2010/main" val="1681661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i="1" dirty="0" smtClean="0">
                <a:solidFill>
                  <a:srgbClr val="00B0F0"/>
                </a:solidFill>
                <a:latin typeface="Algerian" panose="04020705040A02060702" pitchFamily="82" charset="0"/>
              </a:rPr>
              <a:t>Program outcomes</a:t>
            </a:r>
            <a:endParaRPr lang="en-IN" i="1" dirty="0">
              <a:solidFill>
                <a:srgbClr val="00B0F0"/>
              </a:solidFill>
              <a:latin typeface="Algerian" panose="04020705040A02060702" pitchFamily="82" charset="0"/>
            </a:endParaRPr>
          </a:p>
        </p:txBody>
      </p:sp>
      <p:sp>
        <p:nvSpPr>
          <p:cNvPr id="3" name="Content Placeholder 2"/>
          <p:cNvSpPr>
            <a:spLocks noGrp="1"/>
          </p:cNvSpPr>
          <p:nvPr>
            <p:ph idx="1"/>
          </p:nvPr>
        </p:nvSpPr>
        <p:spPr>
          <a:xfrm>
            <a:off x="838200" y="1423851"/>
            <a:ext cx="10515600" cy="5238206"/>
          </a:xfrm>
        </p:spPr>
        <p:txBody>
          <a:bodyPr>
            <a:normAutofit/>
          </a:bodyPr>
          <a:lstStyle/>
          <a:p>
            <a:r>
              <a:rPr lang="en-US" dirty="0"/>
              <a:t>Sociology learning provides initial knowledge about society, social life and social interactions</a:t>
            </a:r>
            <a:r>
              <a:rPr lang="en-US" dirty="0" smtClean="0"/>
              <a:t>.</a:t>
            </a:r>
            <a:endParaRPr lang="hi-IN" dirty="0" smtClean="0"/>
          </a:p>
          <a:p>
            <a:r>
              <a:rPr lang="en-US" dirty="0"/>
              <a:t>A general Arts Graduate </a:t>
            </a:r>
            <a:r>
              <a:rPr lang="en-US" dirty="0" smtClean="0"/>
              <a:t>student </a:t>
            </a:r>
            <a:r>
              <a:rPr lang="en-US" dirty="0"/>
              <a:t>of Sociology should able to develop</a:t>
            </a:r>
            <a:r>
              <a:rPr lang="en-US" dirty="0" smtClean="0"/>
              <a:t>:</a:t>
            </a:r>
            <a:endParaRPr lang="hi-IN" dirty="0" smtClean="0"/>
          </a:p>
          <a:p>
            <a:pPr algn="just"/>
            <a:r>
              <a:rPr lang="en-US" b="1" dirty="0"/>
              <a:t>Critical Thinking:</a:t>
            </a:r>
            <a:r>
              <a:rPr lang="en-US" dirty="0"/>
              <a:t> The </a:t>
            </a:r>
            <a:r>
              <a:rPr lang="en-US" dirty="0" err="1"/>
              <a:t>programme</a:t>
            </a:r>
            <a:r>
              <a:rPr lang="en-US" dirty="0"/>
              <a:t> seeks to develop in students the sociological knowledge and skills that will enable them to </a:t>
            </a:r>
            <a:r>
              <a:rPr lang="en-US" dirty="0">
                <a:solidFill>
                  <a:srgbClr val="FF0000"/>
                </a:solidFill>
              </a:rPr>
              <a:t>think critically </a:t>
            </a:r>
            <a:r>
              <a:rPr lang="en-US" dirty="0" smtClean="0">
                <a:solidFill>
                  <a:srgbClr val="FF0000"/>
                </a:solidFill>
              </a:rPr>
              <a:t>about </a:t>
            </a:r>
            <a:r>
              <a:rPr lang="en-US" dirty="0">
                <a:solidFill>
                  <a:srgbClr val="FF0000"/>
                </a:solidFill>
              </a:rPr>
              <a:t>society and social issues</a:t>
            </a:r>
            <a:r>
              <a:rPr lang="en-US" dirty="0" smtClean="0">
                <a:solidFill>
                  <a:srgbClr val="FF0000"/>
                </a:solidFill>
              </a:rPr>
              <a:t>.</a:t>
            </a:r>
            <a:endParaRPr lang="hi-IN" dirty="0" smtClean="0">
              <a:solidFill>
                <a:srgbClr val="FF0000"/>
              </a:solidFill>
            </a:endParaRPr>
          </a:p>
          <a:p>
            <a:pPr algn="just"/>
            <a:r>
              <a:rPr lang="en-US" b="1" dirty="0"/>
              <a:t>Sociological Understanding: </a:t>
            </a:r>
            <a:r>
              <a:rPr lang="en-US" dirty="0"/>
              <a:t>The ability to demonstrate sociological </a:t>
            </a:r>
            <a:r>
              <a:rPr lang="en-US" dirty="0">
                <a:solidFill>
                  <a:srgbClr val="FF0000"/>
                </a:solidFill>
              </a:rPr>
              <a:t>understandings of </a:t>
            </a:r>
            <a:r>
              <a:rPr lang="en-US" dirty="0" smtClean="0">
                <a:solidFill>
                  <a:srgbClr val="FF0000"/>
                </a:solidFill>
              </a:rPr>
              <a:t>how </a:t>
            </a:r>
            <a:r>
              <a:rPr lang="en-US" dirty="0">
                <a:solidFill>
                  <a:srgbClr val="FF0000"/>
                </a:solidFill>
              </a:rPr>
              <a:t>individual biographies are shaped </a:t>
            </a:r>
            <a:r>
              <a:rPr lang="en-US" dirty="0"/>
              <a:t>by social structures, social institutions, cultural practices, and </a:t>
            </a:r>
            <a:r>
              <a:rPr lang="en-US" dirty="0" smtClean="0"/>
              <a:t>multiple </a:t>
            </a:r>
            <a:r>
              <a:rPr lang="en-US" dirty="0"/>
              <a:t>axes of difference and </a:t>
            </a:r>
            <a:r>
              <a:rPr lang="en-US" dirty="0" smtClean="0"/>
              <a:t>inequality</a:t>
            </a:r>
            <a:r>
              <a:rPr lang="hi-IN" dirty="0" smtClean="0"/>
              <a:t>.</a:t>
            </a:r>
          </a:p>
          <a:p>
            <a:pPr algn="just"/>
            <a:r>
              <a:rPr lang="en-US" b="1" dirty="0"/>
              <a:t>Written and Oral Communication</a:t>
            </a:r>
            <a:r>
              <a:rPr lang="en-US" dirty="0"/>
              <a:t>: The ability to </a:t>
            </a:r>
            <a:r>
              <a:rPr lang="en-US" dirty="0" smtClean="0"/>
              <a:t>Develop </a:t>
            </a:r>
            <a:r>
              <a:rPr lang="en-US" dirty="0"/>
              <a:t>communication skills and Social interaction </a:t>
            </a:r>
            <a:r>
              <a:rPr lang="en-US" dirty="0" smtClean="0"/>
              <a:t>power</a:t>
            </a:r>
            <a:r>
              <a:rPr lang="hi-IN" dirty="0" smtClean="0"/>
              <a:t>.</a:t>
            </a:r>
          </a:p>
          <a:p>
            <a:pPr algn="just"/>
            <a:endParaRPr lang="en-IN" dirty="0"/>
          </a:p>
        </p:txBody>
      </p:sp>
    </p:spTree>
    <p:extLst>
      <p:ext uri="{BB962C8B-B14F-4D97-AF65-F5344CB8AC3E}">
        <p14:creationId xmlns:p14="http://schemas.microsoft.com/office/powerpoint/2010/main" val="2815172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 y="274320"/>
            <a:ext cx="11547566" cy="6309360"/>
          </a:xfrm>
        </p:spPr>
        <p:txBody>
          <a:bodyPr/>
          <a:lstStyle/>
          <a:p>
            <a:pPr algn="just"/>
            <a:r>
              <a:rPr lang="en-US" b="1" dirty="0"/>
              <a:t>Observation power</a:t>
            </a:r>
            <a:r>
              <a:rPr lang="en-US" dirty="0"/>
              <a:t>: a sensible observation power is necessary to identify the research problems in field study. So a perception about human society slowly grows up. </a:t>
            </a:r>
            <a:endParaRPr lang="hi-IN" dirty="0" smtClean="0"/>
          </a:p>
          <a:p>
            <a:pPr algn="just"/>
            <a:r>
              <a:rPr lang="en-US" b="1" dirty="0"/>
              <a:t>Ethical and Social Responsibility: </a:t>
            </a:r>
            <a:r>
              <a:rPr lang="en-US" dirty="0"/>
              <a:t>Students have to learn about institutions, folkways, mores, culture, social control, social inequality, population composition, population policy, society and culture of India. All these help to communicate among the students of sociology a sense of ethical and social responsibility. </a:t>
            </a:r>
            <a:endParaRPr lang="hi-IN" dirty="0" smtClean="0"/>
          </a:p>
          <a:p>
            <a:pPr algn="just"/>
            <a:r>
              <a:rPr lang="en-US" b="1" dirty="0"/>
              <a:t>Professional and Career Opportunities:</a:t>
            </a:r>
            <a:r>
              <a:rPr lang="en-US" dirty="0"/>
              <a:t> Students will have the opportunity to join professional careers in Sociology and allied fields. Sociology provides an intellectual background for students considering careers in business, social services, public policy, government service, nongovernmental organizations (NGOs), foundations, or academia. This </a:t>
            </a:r>
            <a:r>
              <a:rPr lang="en-US" dirty="0" err="1"/>
              <a:t>programme</a:t>
            </a:r>
            <a:r>
              <a:rPr lang="en-US" dirty="0"/>
              <a:t> lays foundation for further study in Sociology, Social work, Women Studies, Rural Development, Social Welfare and in other allied subjects.</a:t>
            </a:r>
            <a:endParaRPr lang="hi-IN" dirty="0" smtClean="0"/>
          </a:p>
          <a:p>
            <a:endParaRPr lang="en-IN" dirty="0"/>
          </a:p>
        </p:txBody>
      </p:sp>
    </p:spTree>
    <p:extLst>
      <p:ext uri="{BB962C8B-B14F-4D97-AF65-F5344CB8AC3E}">
        <p14:creationId xmlns:p14="http://schemas.microsoft.com/office/powerpoint/2010/main" val="304723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3691"/>
            <a:ext cx="10515600" cy="6570617"/>
          </a:xfrm>
        </p:spPr>
        <p:txBody>
          <a:bodyPr>
            <a:normAutofit lnSpcReduction="10000"/>
          </a:bodyPr>
          <a:lstStyle/>
          <a:p>
            <a:pPr algn="ctr"/>
            <a:r>
              <a:rPr lang="en-US" b="1" dirty="0">
                <a:solidFill>
                  <a:srgbClr val="FF0000"/>
                </a:solidFill>
              </a:rPr>
              <a:t>COURSE OUTCOME </a:t>
            </a:r>
            <a:endParaRPr lang="en-US" b="1" dirty="0" smtClean="0">
              <a:solidFill>
                <a:srgbClr val="FF0000"/>
              </a:solidFill>
            </a:endParaRPr>
          </a:p>
          <a:p>
            <a:pPr marL="0" indent="0" algn="ctr">
              <a:buNone/>
            </a:pPr>
            <a:r>
              <a:rPr lang="en-US" b="1" dirty="0" smtClean="0">
                <a:solidFill>
                  <a:srgbClr val="FF0000"/>
                </a:solidFill>
              </a:rPr>
              <a:t>COURSE, PAPER -I</a:t>
            </a:r>
            <a:endParaRPr lang="hi-IN" b="1" dirty="0" smtClean="0">
              <a:solidFill>
                <a:srgbClr val="FF0000"/>
              </a:solidFill>
            </a:endParaRPr>
          </a:p>
          <a:p>
            <a:pPr algn="ctr"/>
            <a:r>
              <a:rPr lang="en-US" b="1" dirty="0" smtClean="0">
                <a:solidFill>
                  <a:srgbClr val="FF0000"/>
                </a:solidFill>
              </a:rPr>
              <a:t> </a:t>
            </a:r>
            <a:r>
              <a:rPr lang="en-US" b="1" dirty="0">
                <a:solidFill>
                  <a:srgbClr val="FF0000"/>
                </a:solidFill>
              </a:rPr>
              <a:t>INTRODUCTION TO SOCIOLOGY </a:t>
            </a:r>
            <a:endParaRPr lang="hi-IN" b="1" dirty="0">
              <a:solidFill>
                <a:srgbClr val="FF0000"/>
              </a:solidFill>
            </a:endParaRPr>
          </a:p>
          <a:p>
            <a:pPr algn="just"/>
            <a:r>
              <a:rPr lang="en-US" sz="2200" dirty="0" smtClean="0"/>
              <a:t>The </a:t>
            </a:r>
            <a:r>
              <a:rPr lang="en-US" sz="2200" dirty="0"/>
              <a:t>course is intended to introduce the students to a sociological way of thinking. It provides an understanding of the discipline of Sociology and sociological perspective. It also provides foundation for other more detailed and specialized courses in sociology. The students will be able to: - </a:t>
            </a:r>
            <a:endParaRPr lang="hi-IN" sz="2200" dirty="0" smtClean="0"/>
          </a:p>
          <a:p>
            <a:pPr algn="just"/>
            <a:r>
              <a:rPr lang="en-US" sz="2200" b="1" dirty="0" smtClean="0"/>
              <a:t>Define </a:t>
            </a:r>
            <a:r>
              <a:rPr lang="en-US" sz="2200" b="1" dirty="0"/>
              <a:t>Sociology </a:t>
            </a:r>
            <a:r>
              <a:rPr lang="en-US" sz="2200" dirty="0"/>
              <a:t>and demonstrate nature, scope and subject-matter of Sociology. </a:t>
            </a:r>
            <a:endParaRPr lang="hi-IN" sz="2200" dirty="0" smtClean="0"/>
          </a:p>
          <a:p>
            <a:pPr algn="just"/>
            <a:r>
              <a:rPr lang="en-US" sz="2200" dirty="0" smtClean="0"/>
              <a:t>- </a:t>
            </a:r>
            <a:r>
              <a:rPr lang="en-US" sz="2200" b="1" dirty="0"/>
              <a:t>Demonstrate how Sociology differ from and similar </a:t>
            </a:r>
            <a:r>
              <a:rPr lang="en-US" sz="2200" dirty="0"/>
              <a:t>to other social sciences and their areas of interdependence. </a:t>
            </a:r>
            <a:endParaRPr lang="hi-IN" sz="2200" dirty="0" smtClean="0"/>
          </a:p>
          <a:p>
            <a:pPr algn="just"/>
            <a:r>
              <a:rPr lang="en-US" sz="2200" dirty="0" smtClean="0"/>
              <a:t>- </a:t>
            </a:r>
            <a:r>
              <a:rPr lang="en-US" sz="2200" b="1" dirty="0"/>
              <a:t>Acquaint themselves </a:t>
            </a:r>
            <a:r>
              <a:rPr lang="en-US" sz="2200" dirty="0"/>
              <a:t>with the basic concepts of Sociology like Society, community, institutions, Association, Group, Social Structure and function, Status and role </a:t>
            </a:r>
            <a:endParaRPr lang="hi-IN" sz="2200" dirty="0" smtClean="0"/>
          </a:p>
          <a:p>
            <a:pPr algn="just"/>
            <a:r>
              <a:rPr lang="en-US" sz="2200" b="1" dirty="0" smtClean="0"/>
              <a:t>- </a:t>
            </a:r>
            <a:r>
              <a:rPr lang="en-US" sz="2200" b="1" dirty="0"/>
              <a:t>Know the basic Social progresses</a:t>
            </a:r>
            <a:r>
              <a:rPr lang="en-US" sz="2200" dirty="0"/>
              <a:t>: cooperation, competition, conflict, accommodation, assimilation </a:t>
            </a:r>
            <a:endParaRPr lang="hi-IN" sz="2200" dirty="0" smtClean="0"/>
          </a:p>
          <a:p>
            <a:pPr algn="just"/>
            <a:r>
              <a:rPr lang="en-US" sz="2200" dirty="0" smtClean="0"/>
              <a:t>- </a:t>
            </a:r>
            <a:r>
              <a:rPr lang="en-US" sz="2200" b="1" dirty="0"/>
              <a:t>Learn themselves with the basic Social institution</a:t>
            </a:r>
            <a:r>
              <a:rPr lang="en-US" sz="2200" dirty="0"/>
              <a:t>s: Marriage, family, kinship, religion, social stratification </a:t>
            </a:r>
            <a:endParaRPr lang="hi-IN" sz="2200" dirty="0" smtClean="0"/>
          </a:p>
          <a:p>
            <a:pPr algn="just"/>
            <a:r>
              <a:rPr lang="en-US" sz="2200" dirty="0" smtClean="0"/>
              <a:t>- </a:t>
            </a:r>
            <a:r>
              <a:rPr lang="en-US" sz="2200" b="1" dirty="0"/>
              <a:t>Understand the individual and society</a:t>
            </a:r>
            <a:r>
              <a:rPr lang="en-US" sz="2200" dirty="0"/>
              <a:t>: Society, culture and socialization, relation between Individual and society, social control, norms, values</a:t>
            </a:r>
            <a:r>
              <a:rPr lang="en-US" dirty="0"/>
              <a:t>, </a:t>
            </a:r>
            <a:r>
              <a:rPr lang="en-US" sz="2000" dirty="0"/>
              <a:t>and sanctions </a:t>
            </a:r>
            <a:r>
              <a:rPr lang="en-US" sz="2000" dirty="0" err="1" smtClean="0"/>
              <a:t>etc</a:t>
            </a:r>
            <a:r>
              <a:rPr lang="hi-IN" sz="2000" dirty="0" smtClean="0"/>
              <a:t>.</a:t>
            </a:r>
            <a:endParaRPr lang="en-IN" sz="2000" dirty="0"/>
          </a:p>
        </p:txBody>
      </p:sp>
    </p:spTree>
    <p:extLst>
      <p:ext uri="{BB962C8B-B14F-4D97-AF65-F5344CB8AC3E}">
        <p14:creationId xmlns:p14="http://schemas.microsoft.com/office/powerpoint/2010/main" val="2453446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269" y="339634"/>
            <a:ext cx="10515600" cy="1123407"/>
          </a:xfrm>
        </p:spPr>
        <p:txBody>
          <a:bodyPr>
            <a:normAutofit fontScale="90000"/>
          </a:bodyPr>
          <a:lstStyle/>
          <a:p>
            <a:pPr algn="ctr"/>
            <a:r>
              <a:rPr lang="hi-IN" sz="2700" b="1" dirty="0" smtClean="0">
                <a:solidFill>
                  <a:srgbClr val="FF0000"/>
                </a:solidFill>
              </a:rPr>
              <a:t>                  </a:t>
            </a:r>
            <a:br>
              <a:rPr lang="hi-IN" sz="2700" b="1" dirty="0" smtClean="0">
                <a:solidFill>
                  <a:srgbClr val="FF0000"/>
                </a:solidFill>
              </a:rPr>
            </a:br>
            <a:r>
              <a:rPr lang="hi-IN" sz="2700" b="1" dirty="0">
                <a:solidFill>
                  <a:srgbClr val="FF0000"/>
                </a:solidFill>
              </a:rPr>
              <a:t/>
            </a:r>
            <a:br>
              <a:rPr lang="hi-IN" sz="2700" b="1" dirty="0">
                <a:solidFill>
                  <a:srgbClr val="FF0000"/>
                </a:solidFill>
              </a:rPr>
            </a:br>
            <a:r>
              <a:rPr lang="hi-IN" sz="2700" b="1" dirty="0" smtClean="0">
                <a:solidFill>
                  <a:srgbClr val="FF0000"/>
                </a:solidFill>
              </a:rPr>
              <a:t/>
            </a:r>
            <a:br>
              <a:rPr lang="hi-IN" sz="2700" b="1" dirty="0" smtClean="0">
                <a:solidFill>
                  <a:srgbClr val="FF0000"/>
                </a:solidFill>
              </a:rPr>
            </a:br>
            <a:r>
              <a:rPr lang="hi-IN" sz="2700" b="1" dirty="0" smtClean="0">
                <a:solidFill>
                  <a:srgbClr val="FF0000"/>
                </a:solidFill>
              </a:rPr>
              <a:t>  </a:t>
            </a:r>
            <a:r>
              <a:rPr lang="en-US" sz="2700" b="1" dirty="0" smtClean="0">
                <a:solidFill>
                  <a:srgbClr val="FF0000"/>
                </a:solidFill>
              </a:rPr>
              <a:t>COURSE </a:t>
            </a:r>
            <a:r>
              <a:rPr lang="en-US" sz="2700" b="1" dirty="0">
                <a:solidFill>
                  <a:srgbClr val="FF0000"/>
                </a:solidFill>
              </a:rPr>
              <a:t>OUTCOME </a:t>
            </a:r>
            <a:r>
              <a:rPr lang="en-US" sz="2700" b="1" dirty="0" smtClean="0">
                <a:solidFill>
                  <a:srgbClr val="FF0000"/>
                </a:solidFill>
              </a:rPr>
              <a:t/>
            </a:r>
            <a:br>
              <a:rPr lang="en-US" sz="2700" b="1" dirty="0" smtClean="0">
                <a:solidFill>
                  <a:srgbClr val="FF0000"/>
                </a:solidFill>
              </a:rPr>
            </a:br>
            <a:r>
              <a:rPr lang="en-US" sz="2700" b="1" dirty="0" smtClean="0">
                <a:solidFill>
                  <a:srgbClr val="FF0000"/>
                </a:solidFill>
              </a:rPr>
              <a:t>COURSE, PAPER II</a:t>
            </a:r>
            <a:r>
              <a:rPr lang="hi-IN" sz="2700" b="1" dirty="0" smtClean="0">
                <a:solidFill>
                  <a:srgbClr val="FF0000"/>
                </a:solidFill>
              </a:rPr>
              <a:t/>
            </a:r>
            <a:br>
              <a:rPr lang="hi-IN" sz="2700" b="1" dirty="0" smtClean="0">
                <a:solidFill>
                  <a:srgbClr val="FF0000"/>
                </a:solidFill>
              </a:rPr>
            </a:br>
            <a:r>
              <a:rPr lang="en-IN" sz="2800" b="1" dirty="0" smtClean="0">
                <a:solidFill>
                  <a:srgbClr val="FF0000"/>
                </a:solidFill>
              </a:rPr>
              <a:t>CONTEMPORARY INDIAN SOCIETY</a:t>
            </a:r>
            <a:r>
              <a:rPr lang="hi-IN" sz="2700" b="1" dirty="0" smtClean="0">
                <a:solidFill>
                  <a:srgbClr val="FF0000"/>
                </a:solidFill>
              </a:rPr>
              <a:t/>
            </a:r>
            <a:br>
              <a:rPr lang="hi-IN" sz="2700" b="1" dirty="0" smtClean="0">
                <a:solidFill>
                  <a:srgbClr val="FF0000"/>
                </a:solidFill>
              </a:rPr>
            </a:br>
            <a:r>
              <a:rPr lang="en-US" sz="2700" b="1" dirty="0" smtClean="0">
                <a:solidFill>
                  <a:srgbClr val="FF0000"/>
                </a:solidFill>
              </a:rPr>
              <a:t> </a:t>
            </a:r>
            <a:r>
              <a:rPr lang="hi-IN" b="1" dirty="0">
                <a:solidFill>
                  <a:srgbClr val="FF0000"/>
                </a:solidFill>
              </a:rPr>
              <a:t/>
            </a:r>
            <a:br>
              <a:rPr lang="hi-IN" b="1" dirty="0">
                <a:solidFill>
                  <a:srgbClr val="FF0000"/>
                </a:solidFill>
              </a:rPr>
            </a:br>
            <a:endParaRPr lang="en-IN" dirty="0"/>
          </a:p>
        </p:txBody>
      </p:sp>
      <p:sp>
        <p:nvSpPr>
          <p:cNvPr id="3" name="Content Placeholder 2"/>
          <p:cNvSpPr>
            <a:spLocks noGrp="1"/>
          </p:cNvSpPr>
          <p:nvPr>
            <p:ph idx="1"/>
          </p:nvPr>
        </p:nvSpPr>
        <p:spPr>
          <a:xfrm>
            <a:off x="838200" y="1463041"/>
            <a:ext cx="10515600" cy="5094512"/>
          </a:xfrm>
        </p:spPr>
        <p:txBody>
          <a:bodyPr>
            <a:normAutofit lnSpcReduction="10000"/>
          </a:bodyPr>
          <a:lstStyle/>
          <a:p>
            <a:pPr algn="just"/>
            <a:r>
              <a:rPr lang="en-US" sz="2400" dirty="0"/>
              <a:t>The aim of this course is to make the students learn about basic institutions of Indian society and also will be able to: - </a:t>
            </a:r>
            <a:endParaRPr lang="en-US" sz="2400" dirty="0" smtClean="0"/>
          </a:p>
          <a:p>
            <a:pPr algn="just"/>
            <a:r>
              <a:rPr lang="en-US" sz="2400" b="1" dirty="0" smtClean="0"/>
              <a:t>Learn about classical views of traditional Indian society </a:t>
            </a:r>
            <a:r>
              <a:rPr lang="en-US" sz="2400" dirty="0" smtClean="0"/>
              <a:t>like Varna. Ashram </a:t>
            </a:r>
            <a:r>
              <a:rPr lang="en-US" sz="2400" dirty="0" err="1" smtClean="0"/>
              <a:t>vyavastha</a:t>
            </a:r>
            <a:r>
              <a:rPr lang="en-US" sz="2400" dirty="0" smtClean="0"/>
              <a:t>, Karma and </a:t>
            </a:r>
            <a:r>
              <a:rPr lang="en-US" sz="2400" dirty="0" err="1" smtClean="0"/>
              <a:t>Purusharth</a:t>
            </a:r>
            <a:r>
              <a:rPr lang="en-US" sz="2400" dirty="0" smtClean="0"/>
              <a:t>.</a:t>
            </a:r>
          </a:p>
          <a:p>
            <a:pPr algn="just"/>
            <a:r>
              <a:rPr lang="en-US" sz="2400" b="1" dirty="0"/>
              <a:t>Learn </a:t>
            </a:r>
            <a:r>
              <a:rPr lang="en-US" sz="2400" b="1" dirty="0" smtClean="0"/>
              <a:t>about the structure of Indian society, </a:t>
            </a:r>
            <a:r>
              <a:rPr lang="en-US" sz="2400" dirty="0" smtClean="0"/>
              <a:t>village and town, rural-urban linkages etc.</a:t>
            </a:r>
            <a:endParaRPr lang="hi-IN" sz="2400" dirty="0" smtClean="0"/>
          </a:p>
          <a:p>
            <a:pPr algn="just"/>
            <a:r>
              <a:rPr lang="en-US" sz="2400" b="1" dirty="0" smtClean="0"/>
              <a:t>Explores </a:t>
            </a:r>
            <a:r>
              <a:rPr lang="en-US" sz="2400" b="1" dirty="0"/>
              <a:t>substantive basic institutions of Indian society</a:t>
            </a:r>
            <a:r>
              <a:rPr lang="en-US" sz="2400" dirty="0"/>
              <a:t> like Family, Kinship, Marriage-Hindu, Muslim, Christian </a:t>
            </a:r>
            <a:r>
              <a:rPr lang="en-US" sz="2400" dirty="0" smtClean="0"/>
              <a:t>and </a:t>
            </a:r>
            <a:r>
              <a:rPr lang="en-US" sz="2400" dirty="0"/>
              <a:t>changing dimension </a:t>
            </a:r>
            <a:endParaRPr lang="hi-IN" sz="2400" dirty="0" smtClean="0"/>
          </a:p>
          <a:p>
            <a:pPr algn="just"/>
            <a:r>
              <a:rPr lang="en-US" sz="2400" dirty="0" smtClean="0"/>
              <a:t>- </a:t>
            </a:r>
            <a:r>
              <a:rPr lang="en-US" sz="2400" b="1" dirty="0"/>
              <a:t>Define and demonstrate Social problems in India </a:t>
            </a:r>
            <a:r>
              <a:rPr lang="en-US" sz="2400" dirty="0"/>
              <a:t>Poverty, Dowry, Bonded </a:t>
            </a:r>
            <a:r>
              <a:rPr lang="en-US" sz="2400" dirty="0" err="1"/>
              <a:t>Labour</a:t>
            </a:r>
            <a:r>
              <a:rPr lang="en-US" sz="2400" dirty="0"/>
              <a:t>, illiteracy, Child abuse, Youth unrest, drug abuse, and </a:t>
            </a:r>
            <a:r>
              <a:rPr lang="en-US" sz="2400" dirty="0" smtClean="0"/>
              <a:t>problems of elderly people. </a:t>
            </a:r>
            <a:endParaRPr lang="hi-IN" sz="2400" dirty="0" smtClean="0"/>
          </a:p>
          <a:p>
            <a:pPr algn="just"/>
            <a:r>
              <a:rPr lang="en-US" sz="2400" dirty="0" smtClean="0"/>
              <a:t>- </a:t>
            </a:r>
            <a:r>
              <a:rPr lang="en-US" sz="2400" b="1" dirty="0" smtClean="0"/>
              <a:t>Learn </a:t>
            </a:r>
            <a:r>
              <a:rPr lang="en-US" sz="2400" b="1" dirty="0"/>
              <a:t>more about </a:t>
            </a:r>
            <a:r>
              <a:rPr lang="en-IN" sz="2400" b="1" dirty="0" smtClean="0"/>
              <a:t>cultural aspects of Chhattisgarh st</a:t>
            </a:r>
            <a:r>
              <a:rPr lang="en-IN" sz="2400" dirty="0" smtClean="0"/>
              <a:t>ate </a:t>
            </a:r>
            <a:r>
              <a:rPr lang="en-US" sz="2400" dirty="0" smtClean="0"/>
              <a:t>like Sanctions and values, festivals, folk dance and songs, rituals  and food specialties etc. of the state.</a:t>
            </a:r>
            <a:endParaRPr lang="hi-IN" sz="2400" dirty="0"/>
          </a:p>
          <a:p>
            <a:pPr algn="just"/>
            <a:endParaRPr lang="en-IN" sz="2400" dirty="0"/>
          </a:p>
        </p:txBody>
      </p:sp>
    </p:spTree>
    <p:extLst>
      <p:ext uri="{BB962C8B-B14F-4D97-AF65-F5344CB8AC3E}">
        <p14:creationId xmlns:p14="http://schemas.microsoft.com/office/powerpoint/2010/main" val="32003425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dirty="0" smtClean="0"/>
              <a:t>Examination System</a:t>
            </a:r>
            <a:endParaRPr lang="en-IN" dirty="0"/>
          </a:p>
        </p:txBody>
      </p:sp>
      <p:sp>
        <p:nvSpPr>
          <p:cNvPr id="3" name="Content Placeholder 2"/>
          <p:cNvSpPr>
            <a:spLocks noGrp="1"/>
          </p:cNvSpPr>
          <p:nvPr>
            <p:ph idx="1"/>
          </p:nvPr>
        </p:nvSpPr>
        <p:spPr/>
        <p:txBody>
          <a:bodyPr/>
          <a:lstStyle/>
          <a:p>
            <a:r>
              <a:rPr lang="en-IN" dirty="0" smtClean="0"/>
              <a:t>Annual Examination system followed.</a:t>
            </a:r>
          </a:p>
          <a:p>
            <a:r>
              <a:rPr lang="en-IN" dirty="0" smtClean="0"/>
              <a:t>Six Unit Tests are compulsory for every student during the session.</a:t>
            </a:r>
            <a:endParaRPr lang="en-IN" dirty="0"/>
          </a:p>
          <a:p>
            <a:r>
              <a:rPr lang="en-IN" dirty="0" smtClean="0"/>
              <a:t>Internal Assessment is of 15 marks which is based on overall performance of student including attendance, unit tests score, participation in departmental activities and score in pre-university examination.</a:t>
            </a:r>
          </a:p>
          <a:p>
            <a:r>
              <a:rPr lang="en-IN" dirty="0" smtClean="0"/>
              <a:t>Pre-university examination is conducted by an institution before final exams.</a:t>
            </a:r>
            <a:endParaRPr lang="en-IN" dirty="0"/>
          </a:p>
        </p:txBody>
      </p:sp>
    </p:spTree>
    <p:extLst>
      <p:ext uri="{BB962C8B-B14F-4D97-AF65-F5344CB8AC3E}">
        <p14:creationId xmlns:p14="http://schemas.microsoft.com/office/powerpoint/2010/main" val="341334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697" y="300446"/>
            <a:ext cx="11469189" cy="6348548"/>
          </a:xfrm>
          <a:prstGeom prst="rect">
            <a:avLst/>
          </a:prstGeom>
        </p:spPr>
      </p:pic>
    </p:spTree>
    <p:extLst>
      <p:ext uri="{BB962C8B-B14F-4D97-AF65-F5344CB8AC3E}">
        <p14:creationId xmlns:p14="http://schemas.microsoft.com/office/powerpoint/2010/main" val="20426793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 y="247650"/>
            <a:ext cx="4794069" cy="645359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4229" y="378822"/>
            <a:ext cx="4950822" cy="6322423"/>
          </a:xfrm>
          <a:prstGeom prst="rect">
            <a:avLst/>
          </a:prstGeom>
        </p:spPr>
      </p:pic>
      <p:sp>
        <p:nvSpPr>
          <p:cNvPr id="6" name="Rectangle 5"/>
          <p:cNvSpPr/>
          <p:nvPr/>
        </p:nvSpPr>
        <p:spPr>
          <a:xfrm>
            <a:off x="3357154" y="522514"/>
            <a:ext cx="5368835" cy="1058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Field Visit organized by the department of sociology and prize distribution</a:t>
            </a:r>
            <a:endParaRPr lang="en-IN" dirty="0"/>
          </a:p>
        </p:txBody>
      </p:sp>
    </p:spTree>
    <p:extLst>
      <p:ext uri="{BB962C8B-B14F-4D97-AF65-F5344CB8AC3E}">
        <p14:creationId xmlns:p14="http://schemas.microsoft.com/office/powerpoint/2010/main" val="4060350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383" y="339635"/>
            <a:ext cx="5982788" cy="632242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988" y="339635"/>
            <a:ext cx="5538652" cy="6322422"/>
          </a:xfrm>
          <a:prstGeom prst="rect">
            <a:avLst/>
          </a:prstGeom>
        </p:spPr>
      </p:pic>
      <p:sp>
        <p:nvSpPr>
          <p:cNvPr id="6" name="Rectangle 5"/>
          <p:cNvSpPr/>
          <p:nvPr/>
        </p:nvSpPr>
        <p:spPr>
          <a:xfrm>
            <a:off x="5303520" y="339635"/>
            <a:ext cx="642692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Model Making Competition and Invited Talk of Police Officer organized by department of Sociology</a:t>
            </a:r>
            <a:endParaRPr lang="en-IN" dirty="0"/>
          </a:p>
        </p:txBody>
      </p:sp>
    </p:spTree>
    <p:extLst>
      <p:ext uri="{BB962C8B-B14F-4D97-AF65-F5344CB8AC3E}">
        <p14:creationId xmlns:p14="http://schemas.microsoft.com/office/powerpoint/2010/main" val="3649738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691" y="222070"/>
            <a:ext cx="5852160" cy="654449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199" y="326571"/>
            <a:ext cx="5930537" cy="6635929"/>
          </a:xfrm>
          <a:prstGeom prst="rect">
            <a:avLst/>
          </a:prstGeom>
        </p:spPr>
      </p:pic>
      <p:sp>
        <p:nvSpPr>
          <p:cNvPr id="6" name="Rectangle 5"/>
          <p:cNvSpPr/>
          <p:nvPr/>
        </p:nvSpPr>
        <p:spPr>
          <a:xfrm>
            <a:off x="3918857" y="326571"/>
            <a:ext cx="4506685" cy="100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smtClean="0"/>
              <a:t>Extension Activity by Department of Sociology</a:t>
            </a:r>
            <a:endParaRPr lang="en-IN" sz="2400" dirty="0"/>
          </a:p>
        </p:txBody>
      </p:sp>
    </p:spTree>
    <p:extLst>
      <p:ext uri="{BB962C8B-B14F-4D97-AF65-F5344CB8AC3E}">
        <p14:creationId xmlns:p14="http://schemas.microsoft.com/office/powerpoint/2010/main" val="28814847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smtClean="0">
                <a:latin typeface="Algerian" panose="04020705040A02060702" pitchFamily="82" charset="0"/>
              </a:rPr>
              <a:t>SEMINAR PRESENTATION BY STUDENTS OF SOCIOLOGY</a:t>
            </a:r>
            <a:endParaRPr lang="en-IN" b="1" dirty="0">
              <a:latin typeface="Algerian" panose="04020705040A02060702" pitchFamily="82"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 y="1825624"/>
            <a:ext cx="5499463" cy="487562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60" y="1825624"/>
            <a:ext cx="6100354" cy="4875621"/>
          </a:xfrm>
          <a:prstGeom prst="rect">
            <a:avLst/>
          </a:prstGeom>
        </p:spPr>
      </p:pic>
    </p:spTree>
    <p:extLst>
      <p:ext uri="{BB962C8B-B14F-4D97-AF65-F5344CB8AC3E}">
        <p14:creationId xmlns:p14="http://schemas.microsoft.com/office/powerpoint/2010/main" val="3673801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52697" y="235132"/>
            <a:ext cx="11129554" cy="6413862"/>
          </a:xfrm>
          <a:prstGeom prst="rect">
            <a:avLst/>
          </a:prstGeom>
        </p:spPr>
      </p:pic>
    </p:spTree>
    <p:extLst>
      <p:ext uri="{BB962C8B-B14F-4D97-AF65-F5344CB8AC3E}">
        <p14:creationId xmlns:p14="http://schemas.microsoft.com/office/powerpoint/2010/main" val="37578026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dirty="0" smtClean="0">
                <a:solidFill>
                  <a:srgbClr val="FF0000"/>
                </a:solidFill>
                <a:latin typeface="Algerian" panose="04020705040A02060702" pitchFamily="82" charset="0"/>
              </a:rPr>
              <a:t>Various Competitions organized by the department of Sociology</a:t>
            </a:r>
            <a:endParaRPr lang="en-IN" dirty="0">
              <a:solidFill>
                <a:srgbClr val="FF0000"/>
              </a:solidFill>
              <a:latin typeface="Algerian" panose="04020705040A02060702" pitchFamily="82"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515" y="1690688"/>
            <a:ext cx="5029199" cy="503668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398" y="1690687"/>
            <a:ext cx="5802087" cy="5036683"/>
          </a:xfrm>
          <a:prstGeom prst="rect">
            <a:avLst/>
          </a:prstGeom>
        </p:spPr>
      </p:pic>
    </p:spTree>
    <p:extLst>
      <p:ext uri="{BB962C8B-B14F-4D97-AF65-F5344CB8AC3E}">
        <p14:creationId xmlns:p14="http://schemas.microsoft.com/office/powerpoint/2010/main" val="40573883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9817"/>
            <a:ext cx="10515600" cy="1520871"/>
          </a:xfrm>
        </p:spPr>
        <p:txBody>
          <a:bodyPr>
            <a:normAutofit fontScale="90000"/>
          </a:bodyPr>
          <a:lstStyle/>
          <a:p>
            <a:pPr algn="ctr"/>
            <a:r>
              <a:rPr lang="en-IN" dirty="0" smtClean="0">
                <a:solidFill>
                  <a:srgbClr val="FF0000"/>
                </a:solidFill>
                <a:latin typeface="Algerian" panose="04020705040A02060702" pitchFamily="82" charset="0"/>
              </a:rPr>
              <a:t/>
            </a:r>
            <a:br>
              <a:rPr lang="en-IN" dirty="0" smtClean="0">
                <a:solidFill>
                  <a:srgbClr val="FF0000"/>
                </a:solidFill>
                <a:latin typeface="Algerian" panose="04020705040A02060702" pitchFamily="82" charset="0"/>
              </a:rPr>
            </a:br>
            <a:r>
              <a:rPr lang="en-IN" sz="3600" dirty="0" smtClean="0">
                <a:solidFill>
                  <a:srgbClr val="FF0000"/>
                </a:solidFill>
                <a:latin typeface="Algerian" panose="04020705040A02060702" pitchFamily="82" charset="0"/>
              </a:rPr>
              <a:t>30 Hours Value added Course organized by department of Sociology</a:t>
            </a:r>
            <a:endParaRPr lang="en-IN" sz="3600" dirty="0">
              <a:solidFill>
                <a:srgbClr val="FF0000"/>
              </a:solidFill>
              <a:latin typeface="Algerian" panose="04020705040A02060702" pitchFamily="82"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8823" y="1690688"/>
            <a:ext cx="4232366" cy="5167312"/>
          </a:xfrm>
        </p:spPr>
      </p:pic>
      <p:pic>
        <p:nvPicPr>
          <p:cNvPr id="5" name="Picture 4"/>
          <p:cNvPicPr>
            <a:picLocks noChangeAspect="1"/>
          </p:cNvPicPr>
          <p:nvPr/>
        </p:nvPicPr>
        <p:blipFill>
          <a:blip r:embed="rId3"/>
          <a:stretch>
            <a:fillRect/>
          </a:stretch>
        </p:blipFill>
        <p:spPr>
          <a:xfrm>
            <a:off x="4698167" y="1690688"/>
            <a:ext cx="7358850" cy="4997495"/>
          </a:xfrm>
          <a:prstGeom prst="rect">
            <a:avLst/>
          </a:prstGeom>
        </p:spPr>
      </p:pic>
    </p:spTree>
    <p:extLst>
      <p:ext uri="{BB962C8B-B14F-4D97-AF65-F5344CB8AC3E}">
        <p14:creationId xmlns:p14="http://schemas.microsoft.com/office/powerpoint/2010/main" val="27893486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IN" sz="3200" dirty="0" smtClean="0">
                <a:solidFill>
                  <a:srgbClr val="FF0000"/>
                </a:solidFill>
                <a:latin typeface="Algerian" panose="04020705040A02060702" pitchFamily="82" charset="0"/>
              </a:rPr>
              <a:t>07 Days Workshop on Carrier Guidance and National Webinar Organized by the department of Sociology</a:t>
            </a:r>
            <a:endParaRPr lang="en-IN" sz="3200" dirty="0">
              <a:solidFill>
                <a:srgbClr val="FF0000"/>
              </a:solidFill>
              <a:latin typeface="Algerian" panose="04020705040A02060702" pitchFamily="82"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217" y="1463674"/>
            <a:ext cx="4249783" cy="514613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803" y="1463674"/>
            <a:ext cx="3448848" cy="5028566"/>
          </a:xfrm>
          <a:prstGeom prst="rect">
            <a:avLst/>
          </a:prstGeom>
        </p:spPr>
      </p:pic>
      <p:pic>
        <p:nvPicPr>
          <p:cNvPr id="10"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1463674"/>
            <a:ext cx="4375803" cy="4937126"/>
          </a:xfrm>
        </p:spPr>
      </p:pic>
    </p:spTree>
    <p:extLst>
      <p:ext uri="{BB962C8B-B14F-4D97-AF65-F5344CB8AC3E}">
        <p14:creationId xmlns:p14="http://schemas.microsoft.com/office/powerpoint/2010/main" val="32467727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489474" y="326575"/>
            <a:ext cx="1267097" cy="6531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6000" dirty="0" smtClean="0">
                <a:solidFill>
                  <a:srgbClr val="FFFF00"/>
                </a:solidFill>
                <a:latin typeface="Algerian" panose="04020705040A02060702" pitchFamily="82" charset="0"/>
              </a:rPr>
              <a:t>T</a:t>
            </a:r>
          </a:p>
          <a:p>
            <a:pPr algn="ctr"/>
            <a:r>
              <a:rPr lang="en-IN" sz="6000" dirty="0" smtClean="0">
                <a:solidFill>
                  <a:srgbClr val="FFFF00"/>
                </a:solidFill>
                <a:latin typeface="Algerian" panose="04020705040A02060702" pitchFamily="82" charset="0"/>
              </a:rPr>
              <a:t>H</a:t>
            </a:r>
          </a:p>
          <a:p>
            <a:pPr algn="ctr"/>
            <a:r>
              <a:rPr lang="en-IN" sz="6000" dirty="0" smtClean="0">
                <a:solidFill>
                  <a:srgbClr val="FFFF00"/>
                </a:solidFill>
                <a:latin typeface="Algerian" panose="04020705040A02060702" pitchFamily="82" charset="0"/>
              </a:rPr>
              <a:t>A</a:t>
            </a:r>
          </a:p>
          <a:p>
            <a:pPr algn="ctr"/>
            <a:r>
              <a:rPr lang="en-IN" sz="6000" dirty="0" smtClean="0">
                <a:solidFill>
                  <a:srgbClr val="FFFF00"/>
                </a:solidFill>
                <a:latin typeface="Algerian" panose="04020705040A02060702" pitchFamily="82" charset="0"/>
              </a:rPr>
              <a:t>N</a:t>
            </a:r>
          </a:p>
          <a:p>
            <a:pPr algn="ctr"/>
            <a:r>
              <a:rPr lang="en-IN" sz="6000" dirty="0" smtClean="0">
                <a:solidFill>
                  <a:srgbClr val="FFFF00"/>
                </a:solidFill>
                <a:latin typeface="Algerian" panose="04020705040A02060702" pitchFamily="82" charset="0"/>
              </a:rPr>
              <a:t>K</a:t>
            </a:r>
          </a:p>
          <a:p>
            <a:pPr algn="ctr"/>
            <a:r>
              <a:rPr lang="en-IN" sz="6000" dirty="0">
                <a:solidFill>
                  <a:srgbClr val="FFFF00"/>
                </a:solidFill>
                <a:latin typeface="Algerian" panose="04020705040A02060702" pitchFamily="82" charset="0"/>
              </a:rPr>
              <a:t>S</a:t>
            </a:r>
          </a:p>
        </p:txBody>
      </p:sp>
      <p:pic>
        <p:nvPicPr>
          <p:cNvPr id="3" name="Content Placeholder 2"/>
          <p:cNvPicPr>
            <a:picLocks noGrp="1" noChangeAspect="1"/>
          </p:cNvPicPr>
          <p:nvPr>
            <p:ph idx="1"/>
          </p:nvPr>
        </p:nvPicPr>
        <p:blipFill>
          <a:blip r:embed="rId2"/>
          <a:stretch>
            <a:fillRect/>
          </a:stretch>
        </p:blipFill>
        <p:spPr>
          <a:xfrm>
            <a:off x="0" y="235131"/>
            <a:ext cx="10319658" cy="6531429"/>
          </a:xfrm>
          <a:prstGeom prst="rect">
            <a:avLst/>
          </a:prstGeom>
        </p:spPr>
      </p:pic>
    </p:spTree>
    <p:extLst>
      <p:ext uri="{BB962C8B-B14F-4D97-AF65-F5344CB8AC3E}">
        <p14:creationId xmlns:p14="http://schemas.microsoft.com/office/powerpoint/2010/main" val="389528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6023" y="561703"/>
            <a:ext cx="9771017" cy="6087291"/>
          </a:xfrm>
          <a:prstGeom prst="rect">
            <a:avLst/>
          </a:prstGeom>
        </p:spPr>
      </p:pic>
    </p:spTree>
    <p:extLst>
      <p:ext uri="{BB962C8B-B14F-4D97-AF65-F5344CB8AC3E}">
        <p14:creationId xmlns:p14="http://schemas.microsoft.com/office/powerpoint/2010/main" val="15976302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13954" y="431074"/>
            <a:ext cx="11077303" cy="6165669"/>
          </a:xfrm>
          <a:prstGeom prst="rect">
            <a:avLst/>
          </a:prstGeom>
        </p:spPr>
      </p:pic>
    </p:spTree>
    <p:extLst>
      <p:ext uri="{BB962C8B-B14F-4D97-AF65-F5344CB8AC3E}">
        <p14:creationId xmlns:p14="http://schemas.microsoft.com/office/powerpoint/2010/main" val="3818762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36469" y="287382"/>
            <a:ext cx="10411097" cy="6021977"/>
          </a:xfrm>
          <a:prstGeom prst="rect">
            <a:avLst/>
          </a:prstGeom>
        </p:spPr>
      </p:pic>
    </p:spTree>
    <p:extLst>
      <p:ext uri="{BB962C8B-B14F-4D97-AF65-F5344CB8AC3E}">
        <p14:creationId xmlns:p14="http://schemas.microsoft.com/office/powerpoint/2010/main" val="16808631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49977" y="378823"/>
            <a:ext cx="9614263" cy="6126480"/>
          </a:xfrm>
          <a:prstGeom prst="rect">
            <a:avLst/>
          </a:prstGeom>
        </p:spPr>
      </p:pic>
    </p:spTree>
    <p:extLst>
      <p:ext uri="{BB962C8B-B14F-4D97-AF65-F5344CB8AC3E}">
        <p14:creationId xmlns:p14="http://schemas.microsoft.com/office/powerpoint/2010/main" val="212928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48640" y="195943"/>
            <a:ext cx="10972800" cy="6479177"/>
          </a:xfrm>
          <a:prstGeom prst="rect">
            <a:avLst/>
          </a:prstGeom>
        </p:spPr>
      </p:pic>
    </p:spTree>
    <p:extLst>
      <p:ext uri="{BB962C8B-B14F-4D97-AF65-F5344CB8AC3E}">
        <p14:creationId xmlns:p14="http://schemas.microsoft.com/office/powerpoint/2010/main" val="34747940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691"/>
            <a:ext cx="11075126" cy="1681934"/>
          </a:xfrm>
        </p:spPr>
        <p:txBody>
          <a:bodyPr>
            <a:normAutofit/>
          </a:bodyPr>
          <a:lstStyle/>
          <a:p>
            <a:pPr algn="ctr"/>
            <a:r>
              <a:rPr lang="en-IN" sz="2400" b="1" dirty="0" smtClean="0">
                <a:solidFill>
                  <a:srgbClr val="FF0000"/>
                </a:solidFill>
              </a:rPr>
              <a:t>SYLLABUS</a:t>
            </a:r>
            <a:br>
              <a:rPr lang="en-IN" sz="2400" b="1" dirty="0" smtClean="0">
                <a:solidFill>
                  <a:srgbClr val="FF0000"/>
                </a:solidFill>
              </a:rPr>
            </a:br>
            <a:r>
              <a:rPr lang="en-IN" sz="2400" b="1" dirty="0" smtClean="0">
                <a:solidFill>
                  <a:schemeClr val="accent1"/>
                </a:solidFill>
              </a:rPr>
              <a:t>(Program</a:t>
            </a:r>
            <a:r>
              <a:rPr lang="hi-IN" sz="2400" b="1" dirty="0" smtClean="0">
                <a:solidFill>
                  <a:schemeClr val="accent1"/>
                </a:solidFill>
              </a:rPr>
              <a:t>)</a:t>
            </a:r>
            <a:r>
              <a:rPr lang="en-IN" sz="2400" b="1" dirty="0" smtClean="0">
                <a:solidFill>
                  <a:srgbClr val="FF0000"/>
                </a:solidFill>
              </a:rPr>
              <a:t> SOCIOLOGY B.A.I</a:t>
            </a:r>
            <a:br>
              <a:rPr lang="en-IN" sz="2400" b="1" dirty="0" smtClean="0">
                <a:solidFill>
                  <a:srgbClr val="FF0000"/>
                </a:solidFill>
              </a:rPr>
            </a:br>
            <a:r>
              <a:rPr lang="en-IN" sz="2400" b="1" dirty="0" smtClean="0">
                <a:solidFill>
                  <a:srgbClr val="7030A0"/>
                </a:solidFill>
              </a:rPr>
              <a:t>(Course) </a:t>
            </a:r>
            <a:r>
              <a:rPr lang="en-IN" sz="2400" b="1" dirty="0" smtClean="0">
                <a:solidFill>
                  <a:srgbClr val="FF0000"/>
                </a:solidFill>
              </a:rPr>
              <a:t>PAPER I</a:t>
            </a:r>
            <a:br>
              <a:rPr lang="en-IN" sz="2400" b="1" dirty="0" smtClean="0">
                <a:solidFill>
                  <a:srgbClr val="FF0000"/>
                </a:solidFill>
              </a:rPr>
            </a:br>
            <a:r>
              <a:rPr lang="en-IN" sz="2400" b="1" dirty="0" smtClean="0">
                <a:solidFill>
                  <a:srgbClr val="FF0000"/>
                </a:solidFill>
              </a:rPr>
              <a:t>Introduction to Sociology</a:t>
            </a:r>
            <a:endParaRPr lang="en-IN" sz="2400" b="1" dirty="0">
              <a:solidFill>
                <a:srgbClr val="FF0000"/>
              </a:solidFill>
            </a:endParaRPr>
          </a:p>
        </p:txBody>
      </p:sp>
      <p:sp>
        <p:nvSpPr>
          <p:cNvPr id="3" name="Content Placeholder 2"/>
          <p:cNvSpPr>
            <a:spLocks noGrp="1"/>
          </p:cNvSpPr>
          <p:nvPr>
            <p:ph idx="1"/>
          </p:nvPr>
        </p:nvSpPr>
        <p:spPr/>
        <p:txBody>
          <a:bodyPr>
            <a:normAutofit/>
          </a:bodyPr>
          <a:lstStyle/>
          <a:p>
            <a:pPr algn="just"/>
            <a:r>
              <a:rPr lang="en-IN" sz="2000" b="1" dirty="0" smtClean="0"/>
              <a:t>UNIT I</a:t>
            </a:r>
            <a:r>
              <a:rPr lang="en-IN" sz="2000" dirty="0" smtClean="0"/>
              <a:t>	          </a:t>
            </a:r>
            <a:r>
              <a:rPr lang="en-IN" sz="2000" b="1" dirty="0" smtClean="0"/>
              <a:t>Sociolog</a:t>
            </a:r>
            <a:r>
              <a:rPr lang="en-IN" sz="2000" dirty="0" smtClean="0"/>
              <a:t>y meaning, scope, subject matter and significance</a:t>
            </a:r>
          </a:p>
          <a:p>
            <a:pPr algn="just"/>
            <a:r>
              <a:rPr lang="en-IN" sz="2000" dirty="0"/>
              <a:t> </a:t>
            </a:r>
            <a:r>
              <a:rPr lang="en-IN" sz="2000" dirty="0" smtClean="0"/>
              <a:t>                   Basic Concepts Society, community, Association,   institution,  group, status and role.</a:t>
            </a:r>
          </a:p>
          <a:p>
            <a:pPr algn="just"/>
            <a:r>
              <a:rPr lang="en-IN" sz="2000" b="1" dirty="0" smtClean="0"/>
              <a:t>UNIT II        Social Institution</a:t>
            </a:r>
            <a:r>
              <a:rPr lang="en-IN" sz="2000" dirty="0" smtClean="0"/>
              <a:t>s, family, marriage, kinship, culture and society, socialization,       	 	         individual and society, social control, social sanctions and norms.</a:t>
            </a:r>
          </a:p>
          <a:p>
            <a:pPr algn="just"/>
            <a:r>
              <a:rPr lang="en-IN" sz="2000" b="1" dirty="0"/>
              <a:t>UNIT </a:t>
            </a:r>
            <a:r>
              <a:rPr lang="en-IN" sz="2000" b="1" dirty="0" smtClean="0"/>
              <a:t>I</a:t>
            </a:r>
            <a:r>
              <a:rPr lang="en-IN" sz="2000" dirty="0" smtClean="0"/>
              <a:t>II      </a:t>
            </a:r>
            <a:r>
              <a:rPr lang="en-IN" sz="2000" b="1" dirty="0" smtClean="0"/>
              <a:t>Social stratification </a:t>
            </a:r>
            <a:r>
              <a:rPr lang="en-IN" sz="2000" dirty="0" smtClean="0"/>
              <a:t>, its meaning, forms and theories and social mobility its 	  	          meaning , forms and theories.</a:t>
            </a:r>
          </a:p>
          <a:p>
            <a:pPr algn="just"/>
            <a:r>
              <a:rPr lang="en-IN" sz="2000" b="1" dirty="0"/>
              <a:t>UNIT </a:t>
            </a:r>
            <a:r>
              <a:rPr lang="en-IN" sz="2000" b="1" dirty="0" smtClean="0"/>
              <a:t>I</a:t>
            </a:r>
            <a:r>
              <a:rPr lang="en-IN" sz="2000" dirty="0" smtClean="0"/>
              <a:t>V      </a:t>
            </a:r>
            <a:r>
              <a:rPr lang="en-IN" sz="2000" b="1" dirty="0" smtClean="0"/>
              <a:t>Social change </a:t>
            </a:r>
            <a:r>
              <a:rPr lang="en-IN" sz="2000" dirty="0" smtClean="0"/>
              <a:t>meaning, forms and factors, evolution and progress.</a:t>
            </a:r>
          </a:p>
          <a:p>
            <a:pPr algn="just"/>
            <a:r>
              <a:rPr lang="en-IN" sz="2000" b="1" dirty="0"/>
              <a:t>UNIT </a:t>
            </a:r>
            <a:r>
              <a:rPr lang="en-IN" sz="2000" dirty="0" smtClean="0"/>
              <a:t>V      </a:t>
            </a:r>
            <a:r>
              <a:rPr lang="en-IN" sz="2000" b="1" dirty="0" smtClean="0"/>
              <a:t>Social system and process,  </a:t>
            </a:r>
            <a:r>
              <a:rPr lang="en-IN" sz="2000" b="1" dirty="0"/>
              <a:t>Social system </a:t>
            </a:r>
            <a:r>
              <a:rPr lang="en-IN" sz="2000" dirty="0" smtClean="0"/>
              <a:t>meaning, elements, characteristics and 	  	        types and </a:t>
            </a:r>
            <a:r>
              <a:rPr lang="en-IN" sz="2000" b="1" dirty="0"/>
              <a:t>Social </a:t>
            </a:r>
            <a:r>
              <a:rPr lang="en-IN" sz="2000" b="1" dirty="0" smtClean="0"/>
              <a:t>process </a:t>
            </a:r>
            <a:r>
              <a:rPr lang="en-IN" sz="2000" dirty="0"/>
              <a:t>meaning, elements, characteristics and types </a:t>
            </a:r>
            <a:endParaRPr lang="en-IN" sz="2000" b="1" dirty="0" smtClean="0"/>
          </a:p>
          <a:p>
            <a:pPr algn="just"/>
            <a:endParaRPr lang="en-IN" sz="2000" b="1" dirty="0"/>
          </a:p>
        </p:txBody>
      </p:sp>
      <p:sp>
        <p:nvSpPr>
          <p:cNvPr id="4" name="Rectangle 3"/>
          <p:cNvSpPr/>
          <p:nvPr/>
        </p:nvSpPr>
        <p:spPr>
          <a:xfrm>
            <a:off x="9235440" y="404949"/>
            <a:ext cx="2377439" cy="1227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PAPER CODE SO- 105</a:t>
            </a:r>
          </a:p>
          <a:p>
            <a:pPr algn="ctr"/>
            <a:r>
              <a:rPr lang="en-IN" dirty="0" smtClean="0"/>
              <a:t>MAX MARKS 75</a:t>
            </a:r>
            <a:endParaRPr lang="en-IN" dirty="0"/>
          </a:p>
        </p:txBody>
      </p:sp>
    </p:spTree>
    <p:extLst>
      <p:ext uri="{BB962C8B-B14F-4D97-AF65-F5344CB8AC3E}">
        <p14:creationId xmlns:p14="http://schemas.microsoft.com/office/powerpoint/2010/main" val="778605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268" y="385671"/>
            <a:ext cx="10515600" cy="1325563"/>
          </a:xfrm>
        </p:spPr>
        <p:txBody>
          <a:bodyPr>
            <a:noAutofit/>
          </a:bodyPr>
          <a:lstStyle/>
          <a:p>
            <a:pPr algn="ctr"/>
            <a:r>
              <a:rPr lang="en-IN" sz="2400" b="1" dirty="0">
                <a:solidFill>
                  <a:srgbClr val="FF0000"/>
                </a:solidFill>
              </a:rPr>
              <a:t>SYLLABUS</a:t>
            </a:r>
            <a:br>
              <a:rPr lang="en-IN" sz="2400" b="1" dirty="0">
                <a:solidFill>
                  <a:srgbClr val="FF0000"/>
                </a:solidFill>
              </a:rPr>
            </a:br>
            <a:r>
              <a:rPr lang="en-IN" sz="2400" b="1" dirty="0">
                <a:solidFill>
                  <a:schemeClr val="accent1"/>
                </a:solidFill>
              </a:rPr>
              <a:t>(Program</a:t>
            </a:r>
            <a:r>
              <a:rPr lang="hi-IN" sz="2400" b="1" dirty="0">
                <a:solidFill>
                  <a:schemeClr val="accent1"/>
                </a:solidFill>
              </a:rPr>
              <a:t>)</a:t>
            </a:r>
            <a:r>
              <a:rPr lang="en-IN" sz="2400" b="1" dirty="0">
                <a:solidFill>
                  <a:srgbClr val="FF0000"/>
                </a:solidFill>
              </a:rPr>
              <a:t> SOCIOLOGY B.A.I</a:t>
            </a:r>
            <a:br>
              <a:rPr lang="en-IN" sz="2400" b="1" dirty="0">
                <a:solidFill>
                  <a:srgbClr val="FF0000"/>
                </a:solidFill>
              </a:rPr>
            </a:br>
            <a:r>
              <a:rPr lang="en-IN" sz="2400" b="1" dirty="0">
                <a:solidFill>
                  <a:srgbClr val="7030A0"/>
                </a:solidFill>
              </a:rPr>
              <a:t>(Course) </a:t>
            </a:r>
            <a:r>
              <a:rPr lang="en-IN" sz="2400" b="1" dirty="0">
                <a:solidFill>
                  <a:srgbClr val="FF0000"/>
                </a:solidFill>
              </a:rPr>
              <a:t>PAPER </a:t>
            </a:r>
            <a:r>
              <a:rPr lang="en-IN" sz="2400" b="1" dirty="0" smtClean="0">
                <a:solidFill>
                  <a:srgbClr val="FF0000"/>
                </a:solidFill>
              </a:rPr>
              <a:t>II</a:t>
            </a:r>
            <a:br>
              <a:rPr lang="en-IN" sz="2400" b="1" dirty="0" smtClean="0">
                <a:solidFill>
                  <a:srgbClr val="FF0000"/>
                </a:solidFill>
              </a:rPr>
            </a:br>
            <a:r>
              <a:rPr lang="en-IN" sz="2400" b="1" dirty="0" smtClean="0">
                <a:solidFill>
                  <a:srgbClr val="FF0000"/>
                </a:solidFill>
              </a:rPr>
              <a:t>Contemporary Indian Society</a:t>
            </a:r>
            <a:endParaRPr lang="en-IN" sz="2400" dirty="0"/>
          </a:p>
        </p:txBody>
      </p:sp>
      <p:sp>
        <p:nvSpPr>
          <p:cNvPr id="3" name="Content Placeholder 2"/>
          <p:cNvSpPr>
            <a:spLocks noGrp="1"/>
          </p:cNvSpPr>
          <p:nvPr>
            <p:ph idx="1"/>
          </p:nvPr>
        </p:nvSpPr>
        <p:spPr/>
        <p:txBody>
          <a:bodyPr>
            <a:normAutofit/>
          </a:bodyPr>
          <a:lstStyle/>
          <a:p>
            <a:pPr algn="just"/>
            <a:r>
              <a:rPr lang="en-IN" sz="2000" b="1" dirty="0"/>
              <a:t>UNIT </a:t>
            </a:r>
            <a:r>
              <a:rPr lang="en-IN" sz="2000" b="1" dirty="0" smtClean="0"/>
              <a:t>I </a:t>
            </a:r>
            <a:r>
              <a:rPr lang="en-IN" dirty="0"/>
              <a:t>	</a:t>
            </a:r>
            <a:r>
              <a:rPr lang="en-IN" sz="2100" b="1" dirty="0" smtClean="0"/>
              <a:t>Classical views </a:t>
            </a:r>
            <a:r>
              <a:rPr lang="en-IN" sz="2100" dirty="0" smtClean="0"/>
              <a:t>about Indian Society, Varna, Ashram, Karma, Dharma and 	 	                </a:t>
            </a:r>
            <a:r>
              <a:rPr lang="en-IN" sz="2100" dirty="0" err="1" smtClean="0"/>
              <a:t>Purusharth</a:t>
            </a:r>
            <a:r>
              <a:rPr lang="en-IN" sz="2100" dirty="0" smtClean="0"/>
              <a:t>.</a:t>
            </a:r>
            <a:endParaRPr lang="en-IN" sz="2100" dirty="0"/>
          </a:p>
          <a:p>
            <a:pPr algn="just"/>
            <a:r>
              <a:rPr lang="en-IN" sz="2100" b="1" dirty="0"/>
              <a:t>UNIT II        </a:t>
            </a:r>
            <a:r>
              <a:rPr lang="en-IN" sz="2100" b="1" dirty="0" smtClean="0"/>
              <a:t>Structure of Indian Society, </a:t>
            </a:r>
            <a:r>
              <a:rPr lang="en-IN" sz="2100" dirty="0" smtClean="0"/>
              <a:t>Village, City, Rural urban linkages, Tribes, </a:t>
            </a:r>
            <a:r>
              <a:rPr lang="en-IN" sz="2100" dirty="0" err="1" smtClean="0"/>
              <a:t>Dalits</a:t>
            </a:r>
            <a:r>
              <a:rPr lang="en-IN" sz="2100" dirty="0" smtClean="0"/>
              <a:t>, 	 	         women and  Minorities.</a:t>
            </a:r>
            <a:endParaRPr lang="en-IN" sz="2100" dirty="0"/>
          </a:p>
          <a:p>
            <a:pPr algn="just"/>
            <a:r>
              <a:rPr lang="en-IN" sz="2100" b="1" dirty="0"/>
              <a:t>UNIT I</a:t>
            </a:r>
            <a:r>
              <a:rPr lang="en-IN" sz="2100" dirty="0"/>
              <a:t>II      </a:t>
            </a:r>
            <a:r>
              <a:rPr lang="en-IN" sz="2100" b="1" dirty="0" smtClean="0"/>
              <a:t>Basic institutions of Indian Society </a:t>
            </a:r>
            <a:r>
              <a:rPr lang="en-IN" sz="2100" dirty="0" smtClean="0"/>
              <a:t>Caste system, Joint family, marriage and its 	   	         changing dimensions.</a:t>
            </a:r>
            <a:endParaRPr lang="en-IN" sz="2100" dirty="0"/>
          </a:p>
          <a:p>
            <a:pPr algn="just"/>
            <a:r>
              <a:rPr lang="en-IN" sz="2100" b="1" dirty="0"/>
              <a:t>UNIT I</a:t>
            </a:r>
            <a:r>
              <a:rPr lang="en-IN" sz="2100" dirty="0"/>
              <a:t>V      </a:t>
            </a:r>
            <a:r>
              <a:rPr lang="en-IN" sz="2100" b="1" dirty="0" smtClean="0"/>
              <a:t>Family Problems </a:t>
            </a:r>
            <a:r>
              <a:rPr lang="en-IN" sz="2100" dirty="0" smtClean="0"/>
              <a:t>Dowry system, Domestic violence, Divorce, Inter- generational 	         and intra-generational conflict, Problems of elderly persons.</a:t>
            </a:r>
            <a:endParaRPr lang="en-IN" sz="2100" dirty="0"/>
          </a:p>
          <a:p>
            <a:pPr algn="just"/>
            <a:r>
              <a:rPr lang="en-IN" sz="2100" b="1" dirty="0"/>
              <a:t>UNIT </a:t>
            </a:r>
            <a:r>
              <a:rPr lang="en-IN" sz="2100" dirty="0" smtClean="0"/>
              <a:t>V      </a:t>
            </a:r>
            <a:r>
              <a:rPr lang="en-IN" sz="2100" b="1" dirty="0" smtClean="0"/>
              <a:t>Folk culture of Chhattisgarh  </a:t>
            </a:r>
            <a:r>
              <a:rPr lang="en-IN" sz="2100" dirty="0" smtClean="0"/>
              <a:t>Practices</a:t>
            </a:r>
            <a:r>
              <a:rPr lang="en-IN" sz="2100" b="1" dirty="0" smtClean="0"/>
              <a:t>(</a:t>
            </a:r>
            <a:r>
              <a:rPr lang="en-IN" sz="2100" dirty="0" err="1" smtClean="0"/>
              <a:t>Pratha</a:t>
            </a:r>
            <a:r>
              <a:rPr lang="en-IN" sz="2100" dirty="0" smtClean="0"/>
              <a:t>), Traditions, food and festivals.</a:t>
            </a:r>
            <a:endParaRPr lang="en-IN" dirty="0"/>
          </a:p>
        </p:txBody>
      </p:sp>
      <p:sp>
        <p:nvSpPr>
          <p:cNvPr id="4" name="Rectangle 3"/>
          <p:cNvSpPr/>
          <p:nvPr/>
        </p:nvSpPr>
        <p:spPr>
          <a:xfrm>
            <a:off x="8921931" y="796834"/>
            <a:ext cx="227293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PAPER CODE </a:t>
            </a:r>
            <a:r>
              <a:rPr lang="en-IN" dirty="0" smtClean="0"/>
              <a:t>OS- 106</a:t>
            </a:r>
            <a:endParaRPr lang="en-IN" dirty="0"/>
          </a:p>
          <a:p>
            <a:pPr algn="ctr"/>
            <a:r>
              <a:rPr lang="en-IN" dirty="0"/>
              <a:t>MAX MARKS 75</a:t>
            </a:r>
          </a:p>
        </p:txBody>
      </p:sp>
    </p:spTree>
    <p:extLst>
      <p:ext uri="{BB962C8B-B14F-4D97-AF65-F5344CB8AC3E}">
        <p14:creationId xmlns:p14="http://schemas.microsoft.com/office/powerpoint/2010/main" val="31244713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753</Words>
  <Application>Microsoft Office PowerPoint</Application>
  <PresentationFormat>Widescreen</PresentationFormat>
  <Paragraphs>66</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Agency FB</vt:lpstr>
      <vt:lpstr>Algerian</vt:lpstr>
      <vt:lpstr>Arial</vt:lpstr>
      <vt:lpstr>Calibri</vt:lpstr>
      <vt:lpstr>Calibri Light</vt:lpstr>
      <vt:lpstr>Mangal</vt:lpstr>
      <vt:lpstr>Office Theme</vt:lpstr>
      <vt:lpstr>समाजशास्त्र: एक परिचय</vt:lpstr>
      <vt:lpstr>PowerPoint Presentation</vt:lpstr>
      <vt:lpstr>PowerPoint Presentation</vt:lpstr>
      <vt:lpstr>PowerPoint Presentation</vt:lpstr>
      <vt:lpstr>PowerPoint Presentation</vt:lpstr>
      <vt:lpstr>PowerPoint Presentation</vt:lpstr>
      <vt:lpstr>PowerPoint Presentation</vt:lpstr>
      <vt:lpstr>SYLLABUS (Program) SOCIOLOGY B.A.I (Course) PAPER I Introduction to Sociology</vt:lpstr>
      <vt:lpstr>SYLLABUS (Program) SOCIOLOGY B.A.I (Course) PAPER II Contemporary Indian Society</vt:lpstr>
      <vt:lpstr>Program outcomes</vt:lpstr>
      <vt:lpstr>PowerPoint Presentation</vt:lpstr>
      <vt:lpstr>PowerPoint Presentation</vt:lpstr>
      <vt:lpstr>                       COURSE OUTCOME  COURSE, PAPER II CONTEMPORARY INDIAN SOCIETY   </vt:lpstr>
      <vt:lpstr>Examination System</vt:lpstr>
      <vt:lpstr>PowerPoint Presentation</vt:lpstr>
      <vt:lpstr>PowerPoint Presentation</vt:lpstr>
      <vt:lpstr>PowerPoint Presentation</vt:lpstr>
      <vt:lpstr>PowerPoint Presentation</vt:lpstr>
      <vt:lpstr>SEMINAR PRESENTATION BY STUDENTS OF SOCIOLOGY</vt:lpstr>
      <vt:lpstr>Various Competitions organized by the department of Sociology</vt:lpstr>
      <vt:lpstr> 30 Hours Value added Course organized by department of Sociology</vt:lpstr>
      <vt:lpstr>07 Days Workshop on Carrier Guidance and National Webinar Organized by the department of Sociology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समाजशास्त्र: एक परिचय</dc:title>
  <dc:creator>hp</dc:creator>
  <cp:lastModifiedBy>hp</cp:lastModifiedBy>
  <cp:revision>38</cp:revision>
  <dcterms:created xsi:type="dcterms:W3CDTF">2023-07-25T07:56:04Z</dcterms:created>
  <dcterms:modified xsi:type="dcterms:W3CDTF">2023-08-31T15:43:56Z</dcterms:modified>
</cp:coreProperties>
</file>